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95" autoAdjust="0"/>
    <p:restoredTop sz="94669"/>
  </p:normalViewPr>
  <p:slideViewPr>
    <p:cSldViewPr snapToGrid="0" snapToObjects="1">
      <p:cViewPr varScale="1">
        <p:scale>
          <a:sx n="58" d="100"/>
          <a:sy n="58" d="100"/>
        </p:scale>
        <p:origin x="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29.04.2024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jpg"/><Relationship Id="rId7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s://www.klimafonds.gv.at/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10" y="397858"/>
            <a:ext cx="3946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BE PART OF THE CHANGE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497709" y="2362757"/>
            <a:ext cx="6805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How are we supposed to stop climate change? </a:t>
            </a:r>
            <a:endParaRPr lang="en-GB" dirty="0" smtClean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en-GB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How can we reduce our energy costs? </a:t>
            </a:r>
            <a:endParaRPr lang="en-GB" dirty="0" smtClean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en-GB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How can our neighbourhood get fit for the future?</a:t>
            </a:r>
            <a:endParaRPr lang="en-GB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5C9FAAD-C7A7-5E4E-9494-017CEBD14295}"/>
              </a:ext>
            </a:extLst>
          </p:cNvPr>
          <p:cNvSpPr txBox="1"/>
          <p:nvPr/>
        </p:nvSpPr>
        <p:spPr>
          <a:xfrm>
            <a:off x="497709" y="3452225"/>
            <a:ext cx="680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We can make it possible: </a:t>
            </a:r>
            <a:endParaRPr lang="en-GB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376879" y="3937141"/>
            <a:ext cx="6805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0000"/>
              <a:buBlip>
                <a:blip r:embed="rId3"/>
              </a:buBlip>
            </a:pPr>
            <a:r>
              <a:rPr lang="en-GB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climate friendly &amp; locally produced energy</a:t>
            </a: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en-GB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independence from fluctuating energy prices</a:t>
            </a: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en-GB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adding value to our community and creating jobs</a:t>
            </a: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en-GB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*add specific benefits your project offers to the community*</a:t>
            </a:r>
            <a:endParaRPr lang="en-GB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890301"/>
            <a:ext cx="6018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GET YOUR ENERGY </a:t>
            </a:r>
            <a:endParaRPr lang="de-AT" sz="40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de-AT" sz="4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FROM YOUR NEIGHBORS!</a:t>
            </a:r>
            <a:endParaRPr lang="de-AT" sz="40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031F40E-5F2F-A249-B968-4D2BC535B9B1}"/>
              </a:ext>
            </a:extLst>
          </p:cNvPr>
          <p:cNvSpPr txBox="1"/>
          <p:nvPr/>
        </p:nvSpPr>
        <p:spPr>
          <a:xfrm>
            <a:off x="5853704" y="5349044"/>
            <a:ext cx="6018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How? →</a:t>
            </a:r>
            <a:endParaRPr lang="en-GB" sz="30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0" y="10"/>
            <a:ext cx="7559675" cy="10439391"/>
            <a:chOff x="0" y="10"/>
            <a:chExt cx="7559675" cy="10439391"/>
          </a:xfrm>
        </p:grpSpPr>
        <p:pic>
          <p:nvPicPr>
            <p:cNvPr id="11" name="Grafik 10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02C6F60E-F417-0343-8554-29613A1910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99" r="2" b="2"/>
            <a:stretch/>
          </p:blipFill>
          <p:spPr>
            <a:xfrm>
              <a:off x="20" y="10"/>
              <a:ext cx="7559655" cy="10439390"/>
            </a:xfrm>
            <a:prstGeom prst="rect">
              <a:avLst/>
            </a:prstGeom>
          </p:spPr>
        </p:pic>
        <p:sp>
          <p:nvSpPr>
            <p:cNvPr id="2" name="Rechteck 1"/>
            <p:cNvSpPr/>
            <p:nvPr/>
          </p:nvSpPr>
          <p:spPr>
            <a:xfrm>
              <a:off x="0" y="9615597"/>
              <a:ext cx="7559655" cy="82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object 3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4551" y="9678400"/>
              <a:ext cx="590526" cy="3960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654258" y="10105565"/>
              <a:ext cx="62293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7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Illustrations</a:t>
              </a:r>
              <a:r>
                <a:rPr lang="de-AT" sz="7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de-AT" sz="7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by</a:t>
              </a:r>
              <a:r>
                <a:rPr lang="de-AT" sz="7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© </a:t>
              </a:r>
              <a:r>
                <a:rPr lang="de-AT" sz="7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hlinkClick r:id="rId4"/>
                </a:rPr>
                <a:t>Klima- </a:t>
              </a:r>
              <a:r>
                <a:rPr lang="de-AT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hlinkClick r:id="rId4"/>
                </a:rPr>
                <a:t>u</a:t>
              </a:r>
              <a:r>
                <a:rPr lang="de-AT" sz="7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hlinkClick r:id="rId4"/>
                </a:rPr>
                <a:t>nd Energiefonds</a:t>
              </a:r>
              <a:endParaRPr lang="en-GB" sz="700" i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en-GB" sz="7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work © 2022 by Austrian Energy Agency is licensed under CC BY-NC-SA 4.0. To view a copy of this license, visit</a:t>
              </a:r>
              <a:r>
                <a:rPr lang="en-GB" sz="700" i="1" dirty="0"/>
                <a:t> </a:t>
              </a:r>
              <a:r>
                <a:rPr lang="en-GB" sz="700" i="1" dirty="0">
                  <a:hlinkClick r:id="rId5" tooltip="http://creativecommons.org/licenses/by-nc-sa/4.0/"/>
                </a:rPr>
                <a:t>http://creativecommons.org/licenses/by-nc-sa/4.0/</a:t>
              </a:r>
              <a:endParaRPr lang="en-GB" sz="700" i="1" dirty="0"/>
            </a:p>
          </p:txBody>
        </p:sp>
        <p:pic>
          <p:nvPicPr>
            <p:cNvPr id="15" name="object 36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4387" y="9596547"/>
              <a:ext cx="1557728" cy="576000"/>
            </a:xfrm>
            <a:prstGeom prst="rect">
              <a:avLst/>
            </a:prstGeom>
          </p:spPr>
        </p:pic>
        <p:sp>
          <p:nvSpPr>
            <p:cNvPr id="8" name="Textfeld 7"/>
            <p:cNvSpPr txBox="1"/>
            <p:nvPr/>
          </p:nvSpPr>
          <p:spPr>
            <a:xfrm>
              <a:off x="5395077" y="9653715"/>
              <a:ext cx="18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6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  <a:r>
                <a:rPr lang="en-GB" sz="6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flyer was made using material from </a:t>
              </a:r>
              <a:r>
                <a:rPr lang="en-GB" sz="6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 project that has received funding from the European Union's Horizon 2020 research and innovation programme under grant agreement No 101033722.</a:t>
              </a:r>
            </a:p>
          </p:txBody>
        </p:sp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The </a:t>
            </a:r>
            <a:r>
              <a:rPr lang="en-GB" sz="2600" b="1" dirty="0" err="1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ExampleEnergyCommunity</a:t>
            </a:r>
            <a:r>
              <a:rPr lang="en-GB" sz="2600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600" dirty="0" smtClean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2600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is the answer we have all been looking for:</a:t>
            </a:r>
            <a:endParaRPr lang="en-GB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F6051-458A-D645-ADE0-0192C5049925}"/>
              </a:ext>
            </a:extLst>
          </p:cNvPr>
          <p:cNvSpPr txBox="1"/>
          <p:nvPr/>
        </p:nvSpPr>
        <p:spPr>
          <a:xfrm>
            <a:off x="478855" y="1386445"/>
            <a:ext cx="6805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SzPct val="120000"/>
              <a:buBlip>
                <a:blip r:embed="rId7"/>
              </a:buBlip>
            </a:pPr>
            <a:r>
              <a:rPr lang="en-GB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In an energy community, energy is locally produced, </a:t>
            </a:r>
          </a:p>
          <a:p>
            <a:r>
              <a:rPr lang="en-GB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	shared, and used in a neighbourhood. </a:t>
            </a:r>
            <a:br>
              <a:rPr lang="en-GB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endParaRPr lang="en-GB" dirty="0" smtClean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7"/>
              </a:buBlip>
            </a:pPr>
            <a:r>
              <a:rPr lang="en-GB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Public bodies, companies, and residents join forces </a:t>
            </a:r>
          </a:p>
          <a:p>
            <a:r>
              <a:rPr lang="en-GB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	to shape the energy future of our community together. </a:t>
            </a:r>
          </a:p>
          <a:p>
            <a:endParaRPr lang="en-GB" dirty="0" smtClean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7"/>
              </a:buBlip>
            </a:pPr>
            <a:r>
              <a:rPr lang="en-GB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It‘</a:t>
            </a:r>
            <a:r>
              <a:rPr lang="en-GB" b="1" dirty="0" smtClean="0">
                <a:solidFill>
                  <a:srgbClr val="2B5C82"/>
                </a:solidFill>
                <a:latin typeface="Calibri" panose="020F0502020204030204" pitchFamily="34" charset="0"/>
              </a:rPr>
              <a:t>s</a:t>
            </a:r>
            <a:r>
              <a:rPr lang="en-GB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a win-win-situation for everyone – you, your neighbour, </a:t>
            </a:r>
            <a:endParaRPr lang="en-GB" dirty="0" smtClean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en-GB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	and the climate!</a:t>
            </a:r>
            <a:endParaRPr lang="en-GB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Interested? </a:t>
            </a:r>
            <a:endParaRPr lang="en-GB" dirty="0" smtClean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endParaRPr lang="en-GB" dirty="0" smtClean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Find more information on </a:t>
            </a:r>
          </a:p>
          <a:p>
            <a:r>
              <a:rPr lang="en-GB" sz="1600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www.exampleenergycommunity.com</a:t>
            </a:r>
            <a:r>
              <a:rPr lang="en-GB" sz="1600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1600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8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56" y="9657010"/>
            <a:ext cx="1028440" cy="455077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" y="8375072"/>
            <a:ext cx="219645" cy="107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Benutzerdefiniert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Krenn Martina</cp:lastModifiedBy>
  <cp:revision>24</cp:revision>
  <dcterms:created xsi:type="dcterms:W3CDTF">2022-12-09T12:20:21Z</dcterms:created>
  <dcterms:modified xsi:type="dcterms:W3CDTF">2024-04-29T13:35:23Z</dcterms:modified>
</cp:coreProperties>
</file>