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7559675" cy="10439400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4"/>
    <p:restoredTop sz="94669"/>
  </p:normalViewPr>
  <p:slideViewPr>
    <p:cSldViewPr snapToGrid="0" snapToObjects="1">
      <p:cViewPr>
        <p:scale>
          <a:sx n="150" d="100"/>
          <a:sy n="150" d="100"/>
        </p:scale>
        <p:origin x="234" y="-53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3C1C-6088-4B0E-A15E-F61DF1B19092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C490F-A93B-43BD-97ED-BC0506CF8D1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6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79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44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13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29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1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3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81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4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2AB6-C382-B146-AFF3-33AF04B018D9}" type="datetimeFigureOut">
              <a:rPr lang="de-DE" smtClean="0"/>
              <a:t>03.02.2023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0164-F019-924B-9BB9-E926F4C98B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4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B97E393-87D7-B046-885A-5816C2C99B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0989C992-3261-014B-A15D-98A18692FD28}"/>
              </a:ext>
            </a:extLst>
          </p:cNvPr>
          <p:cNvSpPr txBox="1"/>
          <p:nvPr/>
        </p:nvSpPr>
        <p:spPr>
          <a:xfrm>
            <a:off x="497710" y="397858"/>
            <a:ext cx="3946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BE PART OF THE CHANGE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8BDB25C-F73D-AE45-A679-399BBCBC9C34}"/>
              </a:ext>
            </a:extLst>
          </p:cNvPr>
          <p:cNvSpPr txBox="1"/>
          <p:nvPr/>
        </p:nvSpPr>
        <p:spPr>
          <a:xfrm>
            <a:off x="376889" y="3452014"/>
            <a:ext cx="6805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8537A"/>
                </a:solidFill>
                <a:latin typeface="Calibri" panose="020F0502020204030204" pitchFamily="34" charset="0"/>
              </a:rPr>
              <a:t>Agenda</a:t>
            </a:r>
            <a:endParaRPr lang="de-AT" b="1" dirty="0">
              <a:solidFill>
                <a:srgbClr val="08537A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Benefits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of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setting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up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an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energy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community</a:t>
            </a:r>
            <a:endParaRPr lang="de-AT" dirty="0" smtClean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→ </a:t>
            </a:r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	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Presentation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on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ExampleEnergyCommunity</a:t>
            </a:r>
            <a:endParaRPr lang="de-AT" dirty="0" smtClean="0">
              <a:solidFill>
                <a:srgbClr val="2B5C82"/>
              </a:solidFill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→ 	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Get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to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know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each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other</a:t>
            </a:r>
            <a:r>
              <a:rPr lang="de-AT" dirty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and</a:t>
            </a:r>
            <a:r>
              <a:rPr lang="de-AT" dirty="0" smtClean="0">
                <a:solidFill>
                  <a:srgbClr val="2B5C82"/>
                </a:solidFill>
                <a:latin typeface="Calibri" panose="020F0502020204030204" pitchFamily="34" charset="0"/>
              </a:rPr>
              <a:t> </a:t>
            </a:r>
            <a:r>
              <a:rPr lang="de-AT" dirty="0" err="1" smtClean="0">
                <a:solidFill>
                  <a:srgbClr val="2B5C82"/>
                </a:solidFill>
                <a:latin typeface="Calibri" panose="020F0502020204030204" pitchFamily="34" charset="0"/>
              </a:rPr>
              <a:t>network</a:t>
            </a:r>
            <a:endParaRPr lang="de-AT" dirty="0" smtClean="0">
              <a:solidFill>
                <a:srgbClr val="2B5C82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864769E-AA15-8A41-BE86-F94112E4A42C}"/>
              </a:ext>
            </a:extLst>
          </p:cNvPr>
          <p:cNvSpPr txBox="1"/>
          <p:nvPr/>
        </p:nvSpPr>
        <p:spPr>
          <a:xfrm>
            <a:off x="497710" y="2176580"/>
            <a:ext cx="58796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de-AT" sz="2000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Saturday</a:t>
            </a:r>
            <a:r>
              <a:rPr lang="de-AT" sz="20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sz="2000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lang="de-AT" sz="20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22</a:t>
            </a:r>
            <a:r>
              <a:rPr lang="de-AT" sz="2000" b="1" baseline="30000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nd</a:t>
            </a:r>
            <a:r>
              <a:rPr lang="de-AT" sz="20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000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lang="de-AT" sz="20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April 2023</a:t>
            </a:r>
          </a:p>
          <a:p>
            <a:pPr>
              <a:buSzPct val="120000"/>
            </a:pPr>
            <a:r>
              <a:rPr lang="de-AT" sz="2000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Town Hall </a:t>
            </a:r>
            <a:r>
              <a:rPr lang="de-AT" sz="2000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Exampletown</a:t>
            </a:r>
            <a:endParaRPr lang="de-AT" sz="2000" b="1" dirty="0" smtClean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pPr>
              <a:buSzPct val="120000"/>
            </a:pPr>
            <a:r>
              <a:rPr lang="de-AT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With</a:t>
            </a:r>
            <a:r>
              <a:rPr lang="de-AT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Mayor </a:t>
            </a:r>
            <a:r>
              <a:rPr lang="de-AT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Grandheart</a:t>
            </a:r>
            <a:r>
              <a:rPr lang="de-AT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&amp; </a:t>
            </a:r>
            <a:r>
              <a:rPr lang="de-AT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energy</a:t>
            </a:r>
            <a:r>
              <a:rPr lang="de-AT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officer</a:t>
            </a:r>
            <a:r>
              <a:rPr lang="de-AT" b="1" dirty="0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Mr. </a:t>
            </a:r>
            <a:r>
              <a:rPr lang="de-AT" b="1" dirty="0" err="1" smtClean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Es</a:t>
            </a:r>
            <a:r>
              <a:rPr lang="de-AT" b="1" dirty="0" err="1" smtClean="0">
                <a:solidFill>
                  <a:srgbClr val="08537A"/>
                </a:solidFill>
                <a:latin typeface="Calibri" panose="020F0502020204030204" pitchFamily="34" charset="0"/>
              </a:rPr>
              <a:t>avings</a:t>
            </a:r>
            <a:endParaRPr lang="de-AT" b="1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F4B2225-D9AD-6945-8868-884C2350ACFC}"/>
              </a:ext>
            </a:extLst>
          </p:cNvPr>
          <p:cNvSpPr txBox="1"/>
          <p:nvPr/>
        </p:nvSpPr>
        <p:spPr>
          <a:xfrm>
            <a:off x="497709" y="890301"/>
            <a:ext cx="601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Information </a:t>
            </a:r>
            <a:r>
              <a:rPr lang="de-AT" sz="3600" b="1" dirty="0" err="1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evening</a:t>
            </a:r>
            <a:r>
              <a:rPr lang="de-AT" sz="36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3600" b="1" dirty="0" err="1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de-AT" sz="36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3600" b="1" dirty="0" err="1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our</a:t>
            </a:r>
            <a:r>
              <a:rPr lang="de-AT" sz="3600" b="1" dirty="0" smtClean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3600" b="1" dirty="0" smtClean="0">
                <a:solidFill>
                  <a:srgbClr val="2B5C82"/>
                </a:solidFill>
                <a:latin typeface="Calibri" panose="020F0502020204030204" pitchFamily="34" charset="0"/>
              </a:rPr>
              <a:t>ENERGY REVOLUTION!</a:t>
            </a:r>
            <a:endParaRPr lang="de-AT" sz="3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2C6F60E-F417-0343-8554-29613A1910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9" r="2" b="2"/>
          <a:stretch/>
        </p:blipFill>
        <p:spPr>
          <a:xfrm>
            <a:off x="20" y="10"/>
            <a:ext cx="7559655" cy="1043939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7773DA87-C340-DA49-9C8A-53DD74D1A81A}"/>
              </a:ext>
            </a:extLst>
          </p:cNvPr>
          <p:cNvSpPr txBox="1"/>
          <p:nvPr/>
        </p:nvSpPr>
        <p:spPr>
          <a:xfrm>
            <a:off x="497709" y="381446"/>
            <a:ext cx="72313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The </a:t>
            </a:r>
            <a:r>
              <a:rPr lang="de-AT" sz="2600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ExampleEnergyCommunity</a:t>
            </a:r>
            <a:r>
              <a:rPr lang="de-AT" sz="2600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  <a:endParaRPr lang="de-AT" sz="2600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is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answer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we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have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all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been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looking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2600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de-AT" sz="2600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C6F6051-458A-D645-ADE0-0192C5049925}"/>
              </a:ext>
            </a:extLst>
          </p:cNvPr>
          <p:cNvSpPr txBox="1"/>
          <p:nvPr/>
        </p:nvSpPr>
        <p:spPr>
          <a:xfrm>
            <a:off x="478855" y="1386445"/>
            <a:ext cx="6805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In an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energy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community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energy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is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locally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produced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 </a:t>
            </a:r>
          </a:p>
          <a:p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shared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used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in a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neighborhood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  <a:b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Public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bodies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companies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residents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join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forces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to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shape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energy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future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our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community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together</a:t>
            </a:r>
            <a:r>
              <a:rPr lang="de-AT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. </a:t>
            </a:r>
          </a:p>
          <a:p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pPr marL="285750" indent="-285750">
              <a:buSzPct val="120000"/>
              <a:buBlip>
                <a:blip r:embed="rId3"/>
              </a:buBlip>
            </a:pP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It‘</a:t>
            </a:r>
            <a:r>
              <a:rPr lang="de-AT" b="1" dirty="0" err="1">
                <a:solidFill>
                  <a:srgbClr val="2B5C82"/>
                </a:solidFill>
                <a:latin typeface="Calibri" panose="020F0502020204030204" pitchFamily="34" charset="0"/>
              </a:rPr>
              <a:t>s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a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win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-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win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-situation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for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everyone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–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you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your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neighbor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, 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	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the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b="1" dirty="0" err="1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climate</a:t>
            </a:r>
            <a:r>
              <a:rPr lang="de-AT" b="1" dirty="0">
                <a:solidFill>
                  <a:srgbClr val="2B5C82"/>
                </a:solidFill>
                <a:effectLst/>
                <a:latin typeface="Calibri" panose="020F0502020204030204" pitchFamily="34" charset="0"/>
              </a:rPr>
              <a:t>!</a:t>
            </a:r>
            <a:endParaRPr lang="de-AT" dirty="0">
              <a:solidFill>
                <a:srgbClr val="2B5C82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2DDBC8D-0550-3F4D-AF8D-4058B24C95C3}"/>
              </a:ext>
            </a:extLst>
          </p:cNvPr>
          <p:cNvSpPr txBox="1"/>
          <p:nvPr/>
        </p:nvSpPr>
        <p:spPr>
          <a:xfrm>
            <a:off x="376879" y="3993287"/>
            <a:ext cx="68059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Interested</a:t>
            </a:r>
            <a:r>
              <a:rPr lang="de-AT" b="1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? </a:t>
            </a:r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endParaRPr lang="de-AT" dirty="0">
              <a:solidFill>
                <a:srgbClr val="08537A"/>
              </a:solidFill>
              <a:effectLst/>
              <a:latin typeface="Calibri" panose="020F0502020204030204" pitchFamily="34" charset="0"/>
            </a:endParaRPr>
          </a:p>
          <a:p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Find </a:t>
            </a:r>
            <a:r>
              <a:rPr lang="de-AT" sz="1600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more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AT" sz="1600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information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 on </a:t>
            </a:r>
          </a:p>
          <a:p>
            <a:r>
              <a:rPr lang="de-AT" sz="1600" b="1" dirty="0" err="1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www.exampleenergycommunity.com</a:t>
            </a:r>
            <a:r>
              <a:rPr lang="de-AT" sz="1600" dirty="0">
                <a:solidFill>
                  <a:srgbClr val="08537A"/>
                </a:solidFill>
                <a:effectLst/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7" y="9758416"/>
            <a:ext cx="1028440" cy="455077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0" y="9609247"/>
            <a:ext cx="7559655" cy="823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object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4551" y="9672050"/>
            <a:ext cx="590526" cy="39600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654258" y="10111842"/>
            <a:ext cx="6229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Illustrations</a:t>
            </a:r>
            <a:r>
              <a:rPr lang="de-DE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7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© Klima- und </a:t>
            </a:r>
            <a:r>
              <a:rPr lang="de-DE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Energiefonds</a:t>
            </a:r>
          </a:p>
          <a:p>
            <a:r>
              <a:rPr lang="en-GB" sz="7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</a:t>
            </a:r>
            <a:r>
              <a:rPr lang="en-GB" sz="7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© 2022 by Austrian Energy Agency is licensed under CC BY-NC-SA 4.0. To view a copy of this license, visit</a:t>
            </a:r>
            <a:r>
              <a:rPr lang="en-GB" sz="700" i="1" dirty="0"/>
              <a:t> </a:t>
            </a:r>
            <a:r>
              <a:rPr lang="en-GB" sz="700" i="1" dirty="0">
                <a:hlinkClick r:id="rId6" tooltip="http://creativecommons.org/licenses/by-nc-sa/4.0/"/>
              </a:rPr>
              <a:t>http://creativecommons.org/licenses/by-nc-sa/4.0/</a:t>
            </a:r>
            <a:endParaRPr lang="en-GB" sz="700" i="1" dirty="0"/>
          </a:p>
        </p:txBody>
      </p:sp>
      <p:pic>
        <p:nvPicPr>
          <p:cNvPr id="10" name="object 3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87" y="9590197"/>
            <a:ext cx="1557728" cy="576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356" y="9650660"/>
            <a:ext cx="1028440" cy="455077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395077" y="9647365"/>
            <a:ext cx="18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material is part of a project that has received funding from the European Union's Horizon 2020 research and innovation programme under grant agreement No 101033722.</a:t>
            </a: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" y="8375072"/>
            <a:ext cx="219645" cy="107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3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Benutzerdefiniert</PresentationFormat>
  <Paragraphs>25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Jaumann</dc:creator>
  <cp:lastModifiedBy>Krenn Martina</cp:lastModifiedBy>
  <cp:revision>21</cp:revision>
  <dcterms:created xsi:type="dcterms:W3CDTF">2022-12-09T12:20:21Z</dcterms:created>
  <dcterms:modified xsi:type="dcterms:W3CDTF">2023-02-03T11:29:14Z</dcterms:modified>
</cp:coreProperties>
</file>